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18" r:id="rId2"/>
    <p:sldId id="319" r:id="rId3"/>
    <p:sldId id="403" r:id="rId4"/>
    <p:sldId id="402" r:id="rId5"/>
    <p:sldId id="347" r:id="rId6"/>
    <p:sldId id="431" r:id="rId7"/>
    <p:sldId id="425" r:id="rId8"/>
    <p:sldId id="428" r:id="rId9"/>
    <p:sldId id="405" r:id="rId10"/>
    <p:sldId id="415" r:id="rId11"/>
    <p:sldId id="445" r:id="rId12"/>
    <p:sldId id="446" r:id="rId13"/>
    <p:sldId id="330" r:id="rId14"/>
    <p:sldId id="420" r:id="rId15"/>
    <p:sldId id="328" r:id="rId16"/>
    <p:sldId id="395" r:id="rId17"/>
    <p:sldId id="374" r:id="rId18"/>
    <p:sldId id="436" r:id="rId19"/>
    <p:sldId id="377" r:id="rId20"/>
    <p:sldId id="353" r:id="rId21"/>
    <p:sldId id="378" r:id="rId22"/>
    <p:sldId id="375" r:id="rId23"/>
    <p:sldId id="380" r:id="rId24"/>
    <p:sldId id="368" r:id="rId25"/>
    <p:sldId id="388" r:id="rId26"/>
    <p:sldId id="393" r:id="rId27"/>
    <p:sldId id="447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4681"/>
  </p:normalViewPr>
  <p:slideViewPr>
    <p:cSldViewPr snapToGrid="0" snapToObjects="1">
      <p:cViewPr varScale="1">
        <p:scale>
          <a:sx n="114" d="100"/>
          <a:sy n="114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E0ED5-1E61-D94C-9001-EAF6A7D27178}" type="datetimeFigureOut">
              <a:rPr lang="de-DE" smtClean="0"/>
              <a:t>16.10.19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BE637-CF5A-4345-A825-FF5929D3654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71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368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Congo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staining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myocardial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amyloid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cardiomyopathy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 A) Light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microscopy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B)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polarized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light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microscopy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400X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magnification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b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e-A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500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Inotersen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stranded</a:t>
            </a:r>
            <a:r>
              <a:rPr lang="de-DE" dirty="0"/>
              <a:t> antisense RNA,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complementary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mRNA</a:t>
            </a:r>
            <a:r>
              <a:rPr lang="de-DE" dirty="0"/>
              <a:t>  - </a:t>
            </a:r>
            <a:r>
              <a:rPr lang="de-DE" dirty="0" err="1"/>
              <a:t>blocks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translation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672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NEURO-TTR Studie – Zulassungsstudie - von März 2013 bis November 2017 – 24 Zentren, 10 Länder</a:t>
            </a:r>
          </a:p>
          <a:p>
            <a:endParaRPr lang="de-DE" dirty="0"/>
          </a:p>
          <a:p>
            <a:r>
              <a:rPr lang="de-DE" dirty="0"/>
              <a:t>- Randomisierte, doppelt </a:t>
            </a:r>
            <a:r>
              <a:rPr lang="de-DE" dirty="0" err="1"/>
              <a:t>verblindete</a:t>
            </a:r>
            <a:r>
              <a:rPr lang="de-DE" dirty="0"/>
              <a:t> Placebo-kontrollierte Phase 3 Studie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Juli 2016: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al: Phase II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hATTR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</a:t>
            </a:r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Phase II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NEURO- TTR: FAC </a:t>
            </a:r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Benson: Phase II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hATTR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wtATTR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stabilization</a:t>
            </a:r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NIS Score von 0-244 – höherer Score, schlechtere Funktion</a:t>
            </a:r>
          </a:p>
          <a:p>
            <a:endParaRPr lang="de-DE" dirty="0"/>
          </a:p>
          <a:p>
            <a:r>
              <a:rPr lang="de-DE" dirty="0"/>
              <a:t>NEURO-TTR Studie – Zulassungsstudie - von März 2013 bis November 2017 – 24 Zentren, 10 Länder</a:t>
            </a:r>
          </a:p>
          <a:p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6 Wochen Screening Periode</a:t>
            </a:r>
          </a:p>
          <a:p>
            <a:pPr marL="171450" indent="-171450">
              <a:buFontTx/>
              <a:buChar char="-"/>
            </a:pPr>
            <a:r>
              <a:rPr lang="de-DE" dirty="0"/>
              <a:t>Randomisierung</a:t>
            </a:r>
          </a:p>
          <a:p>
            <a:pPr marL="171450" indent="-171450">
              <a:buFontTx/>
              <a:buChar char="-"/>
            </a:pPr>
            <a:r>
              <a:rPr lang="de-DE" dirty="0"/>
              <a:t>3 Injektionen in erster Wochen - 1Injektion pro Woche für 64 Wochen – insgesamt 67 Injektionen (13 während Visite, Rest zuhause)</a:t>
            </a:r>
          </a:p>
          <a:p>
            <a:pPr marL="171450" indent="-171450">
              <a:buFontTx/>
              <a:buChar char="-"/>
            </a:pPr>
            <a:r>
              <a:rPr lang="de-DE" dirty="0"/>
              <a:t>Tgl. Vitamin A (3000 Einheiten)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6948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mittleren prozentualen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Veränderungen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gegenüber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dem Ausgangswert des Serum-TTR lagen dabei von Woche 13 bis Woche 65 zwischen 68,41% und 74,03% (Medianbereich: 74,64% bis 78,98%) (Abbildung 1).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 Placebo-Arm sank die mittlere TTR-Konzentration im Serum bis Woche 3 um 8,50%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3212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Strain</a:t>
            </a:r>
            <a:r>
              <a:rPr lang="de-DE" dirty="0"/>
              <a:t> war in </a:t>
            </a:r>
            <a:r>
              <a:rPr lang="de-DE" dirty="0" err="1"/>
              <a:t>placebo</a:t>
            </a:r>
            <a:r>
              <a:rPr lang="de-DE" dirty="0"/>
              <a:t> Gruppe reduziert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072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Patisiran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placebo</a:t>
            </a:r>
            <a:r>
              <a:rPr lang="de-DE" dirty="0"/>
              <a:t> </a:t>
            </a:r>
            <a:r>
              <a:rPr lang="de-DE" dirty="0" err="1"/>
              <a:t>i.v.</a:t>
            </a:r>
            <a:r>
              <a:rPr lang="de-DE" dirty="0"/>
              <a:t> (max. 80 </a:t>
            </a:r>
            <a:r>
              <a:rPr lang="de-DE" dirty="0" err="1"/>
              <a:t>minutes</a:t>
            </a:r>
            <a:r>
              <a:rPr lang="de-DE" dirty="0"/>
              <a:t>) –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weeks</a:t>
            </a:r>
            <a:r>
              <a:rPr lang="de-DE" dirty="0"/>
              <a:t> – 18 </a:t>
            </a:r>
            <a:r>
              <a:rPr lang="de-DE" dirty="0" err="1"/>
              <a:t>months</a:t>
            </a:r>
            <a:endParaRPr lang="de-DE" dirty="0"/>
          </a:p>
          <a:p>
            <a:endParaRPr lang="de-DE" dirty="0"/>
          </a:p>
          <a:p>
            <a:r>
              <a:rPr lang="de-DE" dirty="0"/>
              <a:t>Key </a:t>
            </a:r>
            <a:r>
              <a:rPr lang="de-DE" dirty="0" err="1"/>
              <a:t>Inclusion</a:t>
            </a:r>
            <a:r>
              <a:rPr lang="de-DE" dirty="0"/>
              <a:t> </a:t>
            </a:r>
            <a:r>
              <a:rPr lang="de-DE" dirty="0" err="1"/>
              <a:t>criteria</a:t>
            </a:r>
            <a:r>
              <a:rPr lang="de-DE" dirty="0"/>
              <a:t>:</a:t>
            </a:r>
          </a:p>
          <a:p>
            <a:pPr marL="171450" indent="-171450">
              <a:buFontTx/>
              <a:buChar char="-"/>
            </a:pPr>
            <a:r>
              <a:rPr lang="de-DE" dirty="0"/>
              <a:t>Age: 18-85</a:t>
            </a:r>
          </a:p>
          <a:p>
            <a:pPr marL="171450" indent="-171450">
              <a:buFontTx/>
              <a:buChar char="-"/>
            </a:pPr>
            <a:r>
              <a:rPr lang="de-DE" dirty="0"/>
              <a:t>TTR </a:t>
            </a:r>
            <a:r>
              <a:rPr lang="de-DE" dirty="0" err="1"/>
              <a:t>mutation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HATTR </a:t>
            </a:r>
            <a:r>
              <a:rPr lang="de-DE" dirty="0" err="1"/>
              <a:t>with</a:t>
            </a:r>
            <a:r>
              <a:rPr lang="de-DE" dirty="0"/>
              <a:t> PNP: </a:t>
            </a:r>
            <a:r>
              <a:rPr lang="de-DE" dirty="0" err="1"/>
              <a:t>IIIb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lower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NIS: 5-130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Adequate</a:t>
            </a:r>
            <a:r>
              <a:rPr lang="de-DE" dirty="0"/>
              <a:t> </a:t>
            </a:r>
            <a:r>
              <a:rPr lang="de-DE" dirty="0" err="1"/>
              <a:t>Liver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renal </a:t>
            </a:r>
            <a:r>
              <a:rPr lang="de-DE" dirty="0" err="1"/>
              <a:t>function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Key </a:t>
            </a:r>
            <a:r>
              <a:rPr lang="de-DE" dirty="0" err="1"/>
              <a:t>Exclusion</a:t>
            </a:r>
            <a:r>
              <a:rPr lang="de-DE" dirty="0"/>
              <a:t> </a:t>
            </a:r>
            <a:r>
              <a:rPr lang="de-DE" dirty="0" err="1"/>
              <a:t>criteria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Previous</a:t>
            </a:r>
            <a:r>
              <a:rPr lang="de-DE" dirty="0"/>
              <a:t> </a:t>
            </a:r>
            <a:r>
              <a:rPr lang="de-DE" dirty="0" err="1"/>
              <a:t>liver</a:t>
            </a:r>
            <a:r>
              <a:rPr lang="de-DE" dirty="0"/>
              <a:t> </a:t>
            </a:r>
            <a:r>
              <a:rPr lang="de-DE" dirty="0" err="1"/>
              <a:t>transplantation</a:t>
            </a:r>
            <a:r>
              <a:rPr lang="de-DE" dirty="0"/>
              <a:t> (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planning</a:t>
            </a:r>
            <a:r>
              <a:rPr lang="de-DE" dirty="0"/>
              <a:t>)</a:t>
            </a:r>
          </a:p>
          <a:p>
            <a:pPr marL="171450" indent="-171450">
              <a:buFontTx/>
              <a:buChar char="-"/>
            </a:pPr>
            <a:r>
              <a:rPr lang="de-DE" dirty="0"/>
              <a:t>NYHA III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higher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964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Multicentre</a:t>
            </a:r>
            <a:r>
              <a:rPr lang="de-DE" dirty="0"/>
              <a:t>, international, </a:t>
            </a:r>
            <a:r>
              <a:rPr lang="de-DE" dirty="0" err="1"/>
              <a:t>randomized</a:t>
            </a:r>
            <a:r>
              <a:rPr lang="de-DE" dirty="0"/>
              <a:t> (2:1), double-blind, </a:t>
            </a:r>
            <a:r>
              <a:rPr lang="de-DE" dirty="0" err="1"/>
              <a:t>placebo-controlled</a:t>
            </a:r>
            <a:r>
              <a:rPr lang="de-DE" dirty="0"/>
              <a:t>, Phase III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conducted</a:t>
            </a:r>
            <a:r>
              <a:rPr lang="de-DE" dirty="0"/>
              <a:t> at 44 </a:t>
            </a:r>
            <a:r>
              <a:rPr lang="de-DE" dirty="0" err="1"/>
              <a:t>sites</a:t>
            </a:r>
            <a:r>
              <a:rPr lang="de-DE" dirty="0"/>
              <a:t> in 19 countries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066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Patisiran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also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cardiac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placebo</a:t>
            </a:r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Pre-specified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cardiac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subpopulation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pre-existing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cardiac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amyloid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involvement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baseline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confounding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conditions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(i.e.,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baseline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ventricular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[LV] wall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thickness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≥ 1.3 cm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aortic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hypertension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history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patisiran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PBO,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placebo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CFB,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baseline</a:t>
            </a:r>
            <a:b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‡P-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log-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transformed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AT" dirty="0">
              <a:effectLst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58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Therapieheilversuch (off-label)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890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148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0746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616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254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3328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962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Uptake</a:t>
            </a:r>
            <a:r>
              <a:rPr lang="de-DE" dirty="0"/>
              <a:t>	Herz	Knochen</a:t>
            </a:r>
          </a:p>
          <a:p>
            <a:endParaRPr lang="de-DE" dirty="0"/>
          </a:p>
          <a:p>
            <a:r>
              <a:rPr lang="de-DE" dirty="0"/>
              <a:t>0	Kein	Stark</a:t>
            </a:r>
          </a:p>
          <a:p>
            <a:pPr marL="228600" indent="-228600">
              <a:buAutoNum type="arabicPlain"/>
            </a:pPr>
            <a:r>
              <a:rPr lang="de-DE" dirty="0"/>
              <a:t>               Weniger	Mehr</a:t>
            </a:r>
          </a:p>
          <a:p>
            <a:pPr marL="228600" indent="-228600">
              <a:buAutoNum type="arabicPlain"/>
            </a:pPr>
            <a:r>
              <a:rPr lang="de-DE" dirty="0"/>
              <a:t>	Mehr	Weniger</a:t>
            </a:r>
          </a:p>
          <a:p>
            <a:pPr marL="228600" indent="-228600">
              <a:buAutoNum type="arabicPlain"/>
            </a:pPr>
            <a:r>
              <a:rPr lang="de-DE" dirty="0"/>
              <a:t> 	Stark	wenig</a:t>
            </a:r>
          </a:p>
          <a:p>
            <a:pPr marL="228600" indent="-228600">
              <a:buAutoNum type="arabicPlain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DFF36-2726-40AA-99D6-4D73C8508E6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3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BCD81-4C3F-3046-AEB2-032A8A7B5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B755E8-5223-DC48-B377-8FFE82D31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014AE5-CB37-5F4C-BE1A-9698CD76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FFD-3B5F-4D4C-A791-AD6881E51733}" type="datetimeFigureOut">
              <a:rPr lang="de-DE" smtClean="0"/>
              <a:t>16.10.19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87CDBA-A5ED-5A44-8D3B-CDFED4AB9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86F25A-0A9F-394A-B7C8-5B52CA29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80C8-AF94-7F4A-B700-527EF1AB6C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844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84F1B0-3FB0-4148-9E73-D03330F84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DE2140C-B065-6240-82C6-B3180DA95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F2215D-A9A1-534A-BFA5-3D630B70B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FFD-3B5F-4D4C-A791-AD6881E51733}" type="datetimeFigureOut">
              <a:rPr lang="de-DE" smtClean="0"/>
              <a:t>16.10.19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AB4CC0-DE1C-824D-A245-EBE27ED86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7374D7-D871-9F41-B9A7-B7A90AD30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80C8-AF94-7F4A-B700-527EF1AB6C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955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2A9F2A2-CA47-7244-8263-69712F71A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9E03932-C46B-034E-A581-1A12D34E1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F93D35-5B5B-AA42-B6A1-668CEFEFB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FFD-3B5F-4D4C-A791-AD6881E51733}" type="datetimeFigureOut">
              <a:rPr lang="de-DE" smtClean="0"/>
              <a:t>16.10.19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9024D6-6BEA-B444-8C14-A94A50C6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71CA66-50E0-254D-AB5E-24F38DAA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80C8-AF94-7F4A-B700-527EF1AB6C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68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372383" y="6365632"/>
            <a:ext cx="4850224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Titel der Präsentation ODER des Vortragenden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54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372383" y="6365632"/>
            <a:ext cx="4850224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Titel der Präsentation ODER des Vortragenden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32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372383" y="6365632"/>
            <a:ext cx="4850224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Titel der Präsentation ODER des Vortragenden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6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372383" y="6365632"/>
            <a:ext cx="4850224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Titel der Präsentation ODER des Vortragenden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53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372383" y="6365632"/>
            <a:ext cx="4850224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Titel der Präsentation ODER des Vortragenden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21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372383" y="6365632"/>
            <a:ext cx="4850224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Titel der Präsentation ODER des Vortragenden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47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372383" y="6365632"/>
            <a:ext cx="4850224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Titel der Präsentation ODER des Vortragenden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82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372383" y="6365632"/>
            <a:ext cx="4850224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Titel der Präsentation ODER des Vortragenden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79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79ED2-27EE-594B-8035-C22798D5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6EA511-75C8-6641-8588-37B4AE96A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3B5C08-31C1-AE42-B4A1-ADEDC91D7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FFD-3B5F-4D4C-A791-AD6881E51733}" type="datetimeFigureOut">
              <a:rPr lang="de-DE" smtClean="0"/>
              <a:t>16.10.19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01BD3B-EA4D-0049-A5E3-B105D763C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68C8A8-CD45-A541-A044-23EC588A7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80C8-AF94-7F4A-B700-527EF1AB6C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70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372383" y="6365632"/>
            <a:ext cx="4850224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Titel der Präsentation ODER des Vortragenden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18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372383" y="6365632"/>
            <a:ext cx="4850224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Titel der Präsentation ODER des Vortragenden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668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372383" y="6365632"/>
            <a:ext cx="4850224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Titel der Präsentation ODER des Vortragenden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85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372383" y="6365632"/>
            <a:ext cx="4850224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Titel der Präsentation ODER des Vortragenden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0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372383" y="6365632"/>
            <a:ext cx="4850224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Titel der Präsentation ODER des Vortragenden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41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de-AT"/>
              <a:t>Organisationseinheit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372383" y="6365632"/>
            <a:ext cx="4850224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de-DE"/>
              <a:t>Titel der Präsentation ODER des Vortragenden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804333" y="1341437"/>
            <a:ext cx="10549467" cy="4967288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96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222CAA-2061-834B-A026-B94E555D6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FA8B14-6A13-FE4E-ACF6-73FDA00A2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FD9BE9-73DB-9045-809C-8C94796B5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FFD-3B5F-4D4C-A791-AD6881E51733}" type="datetimeFigureOut">
              <a:rPr lang="de-DE" smtClean="0"/>
              <a:t>16.10.19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301F09-5089-4C42-B79D-35486F68F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287DD8-62B2-6547-9664-5A6A269C5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80C8-AF94-7F4A-B700-527EF1AB6C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776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52974-7AAB-C047-828A-46A6F48D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328765-2EEF-564C-8042-870CE80D2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3736352-A468-914A-B1AC-0BAF33F7A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A3A704-EAE1-3449-B5EB-F00A34983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FFD-3B5F-4D4C-A791-AD6881E51733}" type="datetimeFigureOut">
              <a:rPr lang="de-DE" smtClean="0"/>
              <a:t>16.10.19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EF089E-C439-5B41-A11B-AFDD2750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F3C2CA-6251-664C-8CF6-FAE65FCF3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80C8-AF94-7F4A-B700-527EF1AB6C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607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D3B95-4D43-E044-AC6B-A5C3FF0DB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695C77-E6BD-2043-A770-9DDECF4CF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BF7500-39BF-E742-AB4A-3B30D3172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1AB4C3-FEDA-9C4E-8E84-37EB3826D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C6E092F-20F9-8140-AA5E-05B10A9488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206518B-197C-A04E-8ACC-2018245FD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FFD-3B5F-4D4C-A791-AD6881E51733}" type="datetimeFigureOut">
              <a:rPr lang="de-DE" smtClean="0"/>
              <a:t>16.10.19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82E2332-329D-8B4C-B80A-0BEFB1E78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B492C5C-7593-2A42-B399-9A0FD0DBD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80C8-AF94-7F4A-B700-527EF1AB6C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18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30669-148C-9440-AF25-DED17D01F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B427F8-B19E-E74E-9BDD-909B6C3E5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FFD-3B5F-4D4C-A791-AD6881E51733}" type="datetimeFigureOut">
              <a:rPr lang="de-DE" smtClean="0"/>
              <a:t>16.10.19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07B0D9-4676-E74E-A380-7291234E9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6B45A5-3CC1-8443-B165-51808FCAA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80C8-AF94-7F4A-B700-527EF1AB6C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123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D38A9AA-36C8-7A4C-BDAC-E6FBA15E9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FFD-3B5F-4D4C-A791-AD6881E51733}" type="datetimeFigureOut">
              <a:rPr lang="de-DE" smtClean="0"/>
              <a:t>16.10.19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69F6F1-A8B8-ED47-A9AF-B2908F610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3F8EC4-3690-6C4C-AF79-5519BAE2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80C8-AF94-7F4A-B700-527EF1AB6C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1A1443-6508-9B4C-9B06-4CAB6970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1A96B5-4B28-7843-AD64-8D150AF4A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39B7645-8039-5A45-9D34-1E3449AEB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AF162D7-2098-E04D-9AFB-BCAC8C4C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FFD-3B5F-4D4C-A791-AD6881E51733}" type="datetimeFigureOut">
              <a:rPr lang="de-DE" smtClean="0"/>
              <a:t>16.10.19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4F43D44-EBE4-9544-990A-977FFE94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CDD8E8-C32B-CA4A-973F-C695ADE65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80C8-AF94-7F4A-B700-527EF1AB6C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77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9A3EE-8ECA-F847-8148-053D34712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6937D79-139E-B748-B48A-6699B8F3D3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28C221-CD56-1440-89B8-80B74DD9C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0155DCD-5AC0-5043-9011-2BDC0A73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52FFD-3B5F-4D4C-A791-AD6881E51733}" type="datetimeFigureOut">
              <a:rPr lang="de-DE" smtClean="0"/>
              <a:t>16.10.19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F095E24-B38F-F24E-99C0-8BCD9702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C55CC2-F059-C643-B115-AB602B6EE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80C8-AF94-7F4A-B700-527EF1AB6C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574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5CEBE4D-8D37-1543-BC69-2436B54F3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62D40D-4915-7644-A958-B6452AC8E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D8BFB9-5076-C14B-85FC-342E7CF315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52FFD-3B5F-4D4C-A791-AD6881E51733}" type="datetimeFigureOut">
              <a:rPr lang="de-DE" smtClean="0"/>
              <a:t>16.10.19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28193B-7D1B-A34D-9DE9-170FC03D4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06264B-4F0E-7C49-B7A8-6C7DF4CAC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C80C8-AF94-7F4A-B700-527EF1AB6C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122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93433" y="1404536"/>
            <a:ext cx="8226091" cy="258749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tabLst>
                <a:tab pos="128588" algn="l"/>
              </a:tabLst>
            </a:pPr>
            <a:br>
              <a:rPr lang="de-DE" sz="3600" dirty="0"/>
            </a:br>
            <a:r>
              <a:rPr lang="de-DE" b="1" dirty="0"/>
              <a:t>Kardiale Aspekte der </a:t>
            </a:r>
            <a:r>
              <a:rPr lang="de-DE" b="1" dirty="0" err="1"/>
              <a:t>Amyloidose</a:t>
            </a:r>
            <a:r>
              <a:rPr lang="de-AT" sz="3600" dirty="0"/>
              <a:t> </a:t>
            </a:r>
            <a:endParaRPr lang="de-DE" sz="3600" dirty="0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4C3DA814-E39E-BB49-9268-BDD5F7DA8D75}"/>
              </a:ext>
            </a:extLst>
          </p:cNvPr>
          <p:cNvSpPr txBox="1">
            <a:spLocks/>
          </p:cNvSpPr>
          <p:nvPr/>
        </p:nvSpPr>
        <p:spPr>
          <a:xfrm>
            <a:off x="2063086" y="449603"/>
            <a:ext cx="7975073" cy="20847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AT" sz="2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F36A011-614E-1F49-BF2E-D8F8069EA1D7}"/>
              </a:ext>
            </a:extLst>
          </p:cNvPr>
          <p:cNvSpPr txBox="1"/>
          <p:nvPr/>
        </p:nvSpPr>
        <p:spPr>
          <a:xfrm>
            <a:off x="1524000" y="454549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Diana </a:t>
            </a:r>
            <a:r>
              <a:rPr lang="de-DE" dirty="0" err="1"/>
              <a:t>Bonderman</a:t>
            </a:r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/>
              <a:t>Universitätsklinik für Innere Medizin II, Abteilung für Kardiologie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D9115B-6641-7742-A01B-27EC90496A9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2" y="219511"/>
            <a:ext cx="2776855" cy="9994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5471D5A-16B5-EB49-9B71-09DF24E5E217}"/>
              </a:ext>
            </a:extLst>
          </p:cNvPr>
          <p:cNvSpPr txBox="1"/>
          <p:nvPr/>
        </p:nvSpPr>
        <p:spPr>
          <a:xfrm>
            <a:off x="468353" y="1133908"/>
            <a:ext cx="218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Amyloidosis</a:t>
            </a:r>
            <a:r>
              <a:rPr lang="de-AT" dirty="0"/>
              <a:t> Austria</a:t>
            </a:r>
          </a:p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8B0DD8A-8DD9-504F-8101-08AA2E2C1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902" y="5700603"/>
            <a:ext cx="4090572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45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Myokardbiopsie: Histologie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D65114F-1B7B-234C-9491-883508BB4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1" y="1917282"/>
            <a:ext cx="8080915" cy="3030343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1516FD04-4E35-D043-AEC7-B375F1CC089B}"/>
              </a:ext>
            </a:extLst>
          </p:cNvPr>
          <p:cNvSpPr/>
          <p:nvPr/>
        </p:nvSpPr>
        <p:spPr>
          <a:xfrm>
            <a:off x="2271856" y="5178319"/>
            <a:ext cx="7999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/>
              <a:t>Kongorot-Färbung von </a:t>
            </a:r>
            <a:r>
              <a:rPr lang="de-AT" sz="1400" dirty="0" err="1"/>
              <a:t>myokardiale</a:t>
            </a:r>
            <a:r>
              <a:rPr lang="de-AT" sz="1400" dirty="0"/>
              <a:t> Gewebe eines Patienten mit kardialer </a:t>
            </a:r>
            <a:r>
              <a:rPr lang="de-AT" sz="1400" dirty="0" err="1"/>
              <a:t>Amyloidose</a:t>
            </a:r>
            <a:endParaRPr lang="de-AT" sz="14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799AC22-9919-9943-8E64-7359447863E0}"/>
              </a:ext>
            </a:extLst>
          </p:cNvPr>
          <p:cNvSpPr txBox="1"/>
          <p:nvPr/>
        </p:nvSpPr>
        <p:spPr>
          <a:xfrm>
            <a:off x="2423888" y="1967197"/>
            <a:ext cx="2685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Lichtmikroskop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0BEF9BA-22B9-FE4E-ACE5-0C0A70DF0700}"/>
              </a:ext>
            </a:extLst>
          </p:cNvPr>
          <p:cNvSpPr txBox="1"/>
          <p:nvPr/>
        </p:nvSpPr>
        <p:spPr>
          <a:xfrm>
            <a:off x="6451602" y="1946310"/>
            <a:ext cx="2685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Polarisationsmikroskop</a:t>
            </a:r>
          </a:p>
        </p:txBody>
      </p: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0D55BE50-0450-E64E-99CC-295C3514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10</a:t>
            </a:fld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319CC55-4B90-EB46-AA65-6265D888A7D7}"/>
              </a:ext>
            </a:extLst>
          </p:cNvPr>
          <p:cNvSpPr txBox="1"/>
          <p:nvPr/>
        </p:nvSpPr>
        <p:spPr>
          <a:xfrm>
            <a:off x="8204200" y="6517570"/>
            <a:ext cx="36703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Ruberg</a:t>
            </a:r>
            <a:r>
              <a:rPr lang="de-DE" sz="900" dirty="0">
                <a:solidFill>
                  <a:schemeClr val="bg1"/>
                </a:solidFill>
              </a:rPr>
              <a:t> et al. </a:t>
            </a:r>
            <a:r>
              <a:rPr lang="de-DE" sz="900" dirty="0" err="1">
                <a:solidFill>
                  <a:schemeClr val="bg1"/>
                </a:solidFill>
              </a:rPr>
              <a:t>Circulation</a:t>
            </a:r>
            <a:r>
              <a:rPr lang="de-DE" sz="900" dirty="0">
                <a:solidFill>
                  <a:schemeClr val="bg1"/>
                </a:solidFill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371342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Genotyp-Phänotyp Korrelation bei ATTR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56F4D2-A1F8-2147-AC29-733A962DF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11</a:t>
            </a:fld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7272F78-3D74-E84E-8009-565108B8E3C0}"/>
              </a:ext>
            </a:extLst>
          </p:cNvPr>
          <p:cNvSpPr/>
          <p:nvPr/>
        </p:nvSpPr>
        <p:spPr>
          <a:xfrm>
            <a:off x="8923445" y="6517570"/>
            <a:ext cx="88223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900" dirty="0" err="1">
                <a:solidFill>
                  <a:schemeClr val="bg1"/>
                </a:solidFill>
              </a:rPr>
              <a:t>Rapezzi</a:t>
            </a:r>
            <a:r>
              <a:rPr lang="de-AT" sz="900" dirty="0">
                <a:solidFill>
                  <a:schemeClr val="bg1"/>
                </a:solidFill>
              </a:rPr>
              <a:t> EHJ 2013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4306C6E-25D3-304F-8F74-08736859A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35" y="1337126"/>
            <a:ext cx="7719931" cy="42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1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67397-9679-EA44-97B7-EDE65A9CC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MEDIKAMENTE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D6C2A98-E43D-6845-899A-F97043679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12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27CD50C-D49E-A340-9286-89D88981A21B}"/>
              </a:ext>
            </a:extLst>
          </p:cNvPr>
          <p:cNvSpPr txBox="1"/>
          <p:nvPr/>
        </p:nvSpPr>
        <p:spPr>
          <a:xfrm>
            <a:off x="1934817" y="2160105"/>
            <a:ext cx="8229600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Therapie der Blutkrankheit: bei </a:t>
            </a:r>
            <a:r>
              <a:rPr lang="de-DE" dirty="0" err="1"/>
              <a:t>PatientInnen</a:t>
            </a:r>
            <a:r>
              <a:rPr lang="de-DE" dirty="0"/>
              <a:t> mit AL </a:t>
            </a:r>
            <a:r>
              <a:rPr lang="de-DE" dirty="0" err="1"/>
              <a:t>Amyloidose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Vyndaqel</a:t>
            </a:r>
            <a:r>
              <a:rPr lang="de-DE" dirty="0"/>
              <a:t> (oral): Zulassung für TTR </a:t>
            </a:r>
            <a:r>
              <a:rPr lang="de-DE" dirty="0" err="1"/>
              <a:t>Amyloidose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Onpattro</a:t>
            </a:r>
            <a:r>
              <a:rPr lang="de-DE" dirty="0"/>
              <a:t> (intravenös): Zulassung für genetische Formen der </a:t>
            </a:r>
            <a:r>
              <a:rPr lang="de-DE" dirty="0" err="1"/>
              <a:t>Amyloidose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Tegsedi</a:t>
            </a:r>
            <a:r>
              <a:rPr lang="de-DE" dirty="0"/>
              <a:t> (subkutan): Zulassung für genetische Formen der </a:t>
            </a:r>
            <a:r>
              <a:rPr lang="de-DE" dirty="0" err="1"/>
              <a:t>Amyloidose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6512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B55C19A-1416-0846-8E57-A26D00350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74" y="734738"/>
            <a:ext cx="8328735" cy="4457748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F257072-60A5-7846-8F93-445529939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13</a:t>
            </a:fld>
            <a:endParaRPr lang="de-DE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6BE6AA02-CAA6-E342-B58A-3E4E708FED17}"/>
              </a:ext>
            </a:extLst>
          </p:cNvPr>
          <p:cNvSpPr txBox="1">
            <a:spLocks/>
          </p:cNvSpPr>
          <p:nvPr/>
        </p:nvSpPr>
        <p:spPr>
          <a:xfrm>
            <a:off x="7898710" y="6531338"/>
            <a:ext cx="4281281" cy="2170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Maurer MS et al. N Engl J </a:t>
            </a:r>
            <a:r>
              <a:rPr lang="de-DE" sz="900" dirty="0" err="1"/>
              <a:t>Med</a:t>
            </a:r>
            <a:r>
              <a:rPr lang="de-DE" sz="900" dirty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153474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Tafamidis</a:t>
            </a:r>
            <a:r>
              <a:rPr lang="de-DE" dirty="0"/>
              <a:t> (</a:t>
            </a:r>
            <a:r>
              <a:rPr lang="de-DE" dirty="0" err="1"/>
              <a:t>Vyndaqel</a:t>
            </a:r>
            <a:r>
              <a:rPr lang="de-DE" baseline="30000" dirty="0"/>
              <a:t>®</a:t>
            </a:r>
            <a:r>
              <a:rPr lang="de-DE" dirty="0"/>
              <a:t>)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Small </a:t>
            </a:r>
            <a:r>
              <a:rPr lang="de-DE" sz="1600" dirty="0" err="1"/>
              <a:t>molecule</a:t>
            </a:r>
            <a:r>
              <a:rPr lang="de-DE" sz="1600" dirty="0"/>
              <a:t>, Transthyretin-Stabilisator</a:t>
            </a:r>
          </a:p>
          <a:p>
            <a:r>
              <a:rPr lang="de-DE" sz="1600" dirty="0"/>
              <a:t>Bindet an Thyroxin-Bindungsstelle und stabilisiert TTR-</a:t>
            </a:r>
            <a:r>
              <a:rPr lang="de-DE" sz="1600" dirty="0" err="1"/>
              <a:t>Tetramere</a:t>
            </a:r>
            <a:endParaRPr lang="de-DE" sz="1600" dirty="0"/>
          </a:p>
          <a:p>
            <a:r>
              <a:rPr lang="de-DE" sz="1600" dirty="0"/>
              <a:t>Mechanismus führt zur Verringerung weiterer </a:t>
            </a:r>
            <a:r>
              <a:rPr lang="de-DE" sz="1600" dirty="0" err="1"/>
              <a:t>Amyloidablagerungen</a:t>
            </a:r>
            <a:endParaRPr lang="de-DE" sz="1600" dirty="0"/>
          </a:p>
        </p:txBody>
      </p:sp>
      <p:pic>
        <p:nvPicPr>
          <p:cNvPr id="7" name="Bild 6" descr="trialdesign.jpeg">
            <a:extLst>
              <a:ext uri="{FF2B5EF4-FFF2-40B4-BE49-F238E27FC236}">
                <a16:creationId xmlns:a16="http://schemas.microsoft.com/office/drawing/2014/main" id="{4DCCDC5B-7000-424B-BEC3-2B5C797D7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t="6064" r="2823" b="8459"/>
          <a:stretch/>
        </p:blipFill>
        <p:spPr>
          <a:xfrm>
            <a:off x="2489272" y="3311412"/>
            <a:ext cx="6871580" cy="2199993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E39320-47AA-2D41-82E7-A889C5AE7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14</a:t>
            </a:fld>
            <a:endParaRPr lang="de-DE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9E952A8-A490-1E44-9926-F216BD49760C}"/>
              </a:ext>
            </a:extLst>
          </p:cNvPr>
          <p:cNvSpPr txBox="1">
            <a:spLocks/>
          </p:cNvSpPr>
          <p:nvPr/>
        </p:nvSpPr>
        <p:spPr>
          <a:xfrm>
            <a:off x="7898710" y="6531338"/>
            <a:ext cx="4281281" cy="2170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Maurer MS et al. N Engl J </a:t>
            </a:r>
            <a:r>
              <a:rPr lang="de-DE" sz="900" dirty="0" err="1"/>
              <a:t>Med</a:t>
            </a:r>
            <a:r>
              <a:rPr lang="de-DE" sz="900" dirty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8057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Primäre Endpunkte</a:t>
            </a:r>
          </a:p>
        </p:txBody>
      </p:sp>
      <p:pic>
        <p:nvPicPr>
          <p:cNvPr id="6" name="Bild 5" descr="outcomestafamidi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t="22385" r="458" b="1549"/>
          <a:stretch/>
        </p:blipFill>
        <p:spPr>
          <a:xfrm>
            <a:off x="3235106" y="1258432"/>
            <a:ext cx="5768595" cy="454484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EDDA3C8-09D9-0E4B-95C7-BF583DC8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15</a:t>
            </a:fld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2F25FA56-5CC9-7047-9586-7B7CE0BB7F6B}"/>
              </a:ext>
            </a:extLst>
          </p:cNvPr>
          <p:cNvSpPr txBox="1">
            <a:spLocks/>
          </p:cNvSpPr>
          <p:nvPr/>
        </p:nvSpPr>
        <p:spPr>
          <a:xfrm>
            <a:off x="7898710" y="6531338"/>
            <a:ext cx="4281281" cy="2170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Maurer MS et al. N Engl J </a:t>
            </a:r>
            <a:r>
              <a:rPr lang="de-DE" sz="900" dirty="0" err="1"/>
              <a:t>Med</a:t>
            </a:r>
            <a:r>
              <a:rPr lang="de-DE" sz="900" dirty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238891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Sekundäre Endpunkte</a:t>
            </a:r>
          </a:p>
        </p:txBody>
      </p:sp>
      <p:pic>
        <p:nvPicPr>
          <p:cNvPr id="7" name="Bild 6" descr="secondar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50002" r="2848" b="1779"/>
          <a:stretch/>
        </p:blipFill>
        <p:spPr>
          <a:xfrm>
            <a:off x="6124457" y="1835886"/>
            <a:ext cx="4229645" cy="3106727"/>
          </a:xfrm>
          <a:prstGeom prst="rect">
            <a:avLst/>
          </a:prstGeom>
        </p:spPr>
      </p:pic>
      <p:pic>
        <p:nvPicPr>
          <p:cNvPr id="6" name="Bild 5" descr="secondar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" t="1592" r="3661" b="50858"/>
          <a:stretch/>
        </p:blipFill>
        <p:spPr>
          <a:xfrm>
            <a:off x="1837900" y="1835886"/>
            <a:ext cx="4258101" cy="3111689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6031763-5623-7243-B89C-CB48904F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16</a:t>
            </a:fld>
            <a:endParaRPr lang="de-DE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38D1A1DC-5712-4D45-93B9-DFB1EE5DB6E6}"/>
              </a:ext>
            </a:extLst>
          </p:cNvPr>
          <p:cNvSpPr txBox="1">
            <a:spLocks/>
          </p:cNvSpPr>
          <p:nvPr/>
        </p:nvSpPr>
        <p:spPr>
          <a:xfrm>
            <a:off x="7898710" y="6531338"/>
            <a:ext cx="4281281" cy="2170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Maurer MS et al. N Engl J </a:t>
            </a:r>
            <a:r>
              <a:rPr lang="de-DE" sz="900" dirty="0" err="1"/>
              <a:t>Med</a:t>
            </a:r>
            <a:r>
              <a:rPr lang="de-DE" sz="900" dirty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196896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8D46B8E-07A6-6E4C-B5FF-0CC299A36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396" y="896291"/>
            <a:ext cx="8484812" cy="4850895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938C2D1-3DCB-A64C-A3E5-69C2B2632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17</a:t>
            </a:fld>
            <a:endParaRPr lang="de-DE"/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FED3BB83-A927-8B4E-A381-9DE90798712E}"/>
              </a:ext>
            </a:extLst>
          </p:cNvPr>
          <p:cNvSpPr txBox="1">
            <a:spLocks/>
          </p:cNvSpPr>
          <p:nvPr/>
        </p:nvSpPr>
        <p:spPr>
          <a:xfrm>
            <a:off x="7898710" y="6531338"/>
            <a:ext cx="4281281" cy="2170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Benson MD et al. N Engl J </a:t>
            </a:r>
            <a:r>
              <a:rPr lang="de-DE" sz="900" dirty="0" err="1"/>
              <a:t>Med</a:t>
            </a:r>
            <a:r>
              <a:rPr lang="de-DE" sz="900" dirty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126575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Inotersen</a:t>
            </a:r>
            <a:r>
              <a:rPr lang="de-DE" dirty="0"/>
              <a:t> (</a:t>
            </a:r>
            <a:r>
              <a:rPr lang="de-DE" dirty="0" err="1"/>
              <a:t>Tegsedi</a:t>
            </a:r>
            <a:r>
              <a:rPr lang="de-DE" baseline="30000" dirty="0"/>
              <a:t>®</a:t>
            </a:r>
            <a:r>
              <a:rPr lang="de-DE" dirty="0"/>
              <a:t>)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18</a:t>
            </a:fld>
            <a:endParaRPr lang="de-DE"/>
          </a:p>
        </p:txBody>
      </p:sp>
      <p:pic>
        <p:nvPicPr>
          <p:cNvPr id="10" name="Bild 6" descr="subcutaneous-injection_thumb.jpg">
            <a:extLst>
              <a:ext uri="{FF2B5EF4-FFF2-40B4-BE49-F238E27FC236}">
                <a16:creationId xmlns:a16="http://schemas.microsoft.com/office/drawing/2014/main" id="{728DE694-26AE-C249-92C1-9806D71F7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82" y="1639302"/>
            <a:ext cx="2005368" cy="1504026"/>
          </a:xfrm>
          <a:prstGeom prst="rect">
            <a:avLst/>
          </a:prstGeom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E1DDB1D-BF01-5647-82A4-AAE4434F0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322" y="3355366"/>
            <a:ext cx="5916305" cy="279854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55FBB75-041E-CD43-AE10-FD9DA4703255}"/>
              </a:ext>
            </a:extLst>
          </p:cNvPr>
          <p:cNvSpPr/>
          <p:nvPr/>
        </p:nvSpPr>
        <p:spPr>
          <a:xfrm>
            <a:off x="1866900" y="1431962"/>
            <a:ext cx="6139787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Antisense RNA 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Bindet an komplementäre TTR-Messenger-RNA (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mRNA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Blockiert Translation</a:t>
            </a:r>
          </a:p>
          <a:p>
            <a:pPr marL="342900" indent="-342900">
              <a:lnSpc>
                <a:spcPct val="150000"/>
              </a:lnSpc>
              <a:buFont typeface="Symbol" pitchFamily="2" charset="2"/>
              <a:buChar char=""/>
            </a:pP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s.c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Injektion, 1x Woche 284 mg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Inotersen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53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NEURO-TTR (Zulassungsstudie)</a:t>
            </a:r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5B8055A-43E3-EE49-B6BD-8F5219996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56" y="2306472"/>
            <a:ext cx="7979695" cy="2265528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BC79899-FB64-BF49-ABB4-AAE4ED1B1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19</a:t>
            </a:fld>
            <a:endParaRPr lang="de-DE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306B5CFC-4BC8-EE44-9CF1-BB759EAE280D}"/>
              </a:ext>
            </a:extLst>
          </p:cNvPr>
          <p:cNvSpPr txBox="1">
            <a:spLocks/>
          </p:cNvSpPr>
          <p:nvPr/>
        </p:nvSpPr>
        <p:spPr>
          <a:xfrm>
            <a:off x="7898710" y="6531338"/>
            <a:ext cx="4281281" cy="2170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Benson MD et al. N Engl J </a:t>
            </a:r>
            <a:r>
              <a:rPr lang="de-DE" sz="900" dirty="0" err="1"/>
              <a:t>Med</a:t>
            </a:r>
            <a:r>
              <a:rPr lang="de-DE" sz="900" dirty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243113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2650" y="616916"/>
            <a:ext cx="7886700" cy="972000"/>
          </a:xfrm>
        </p:spPr>
        <p:txBody>
          <a:bodyPr/>
          <a:lstStyle/>
          <a:p>
            <a:r>
              <a:rPr lang="de-DE" dirty="0"/>
              <a:t>ÜBER DAS WIENER ZENTRUM….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2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2071652" y="1694935"/>
            <a:ext cx="8199556" cy="4809675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de-DE" sz="1800" dirty="0"/>
              <a:t>Anerkanntes Zentrum im europäischen Referenznetzwerk seit 2018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de-DE" sz="1800" dirty="0"/>
              <a:t>Nationales Netzwerk ist im Entstehen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de-DE" sz="1800" dirty="0"/>
              <a:t>Prospektives Register seit </a:t>
            </a:r>
            <a:r>
              <a:rPr lang="de-DE" sz="1800" dirty="0" err="1"/>
              <a:t>ca</a:t>
            </a:r>
            <a:r>
              <a:rPr lang="de-DE" sz="1800" dirty="0"/>
              <a:t> 5 Jahren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de-DE" sz="1800" dirty="0"/>
              <a:t>Regelmäßige </a:t>
            </a:r>
            <a:r>
              <a:rPr lang="de-DE" sz="1800" dirty="0" err="1"/>
              <a:t>Boardmeetings</a:t>
            </a:r>
            <a:r>
              <a:rPr lang="de-DE" sz="1800" dirty="0"/>
              <a:t> beteiligter Fachdisziplinen </a:t>
            </a:r>
          </a:p>
          <a:p>
            <a:pPr marL="0" indent="0">
              <a:lnSpc>
                <a:spcPct val="160000"/>
              </a:lnSpc>
              <a:buNone/>
            </a:pPr>
            <a:endParaRPr lang="de-DE" sz="1800" dirty="0"/>
          </a:p>
          <a:p>
            <a:pPr marL="0" indent="0">
              <a:lnSpc>
                <a:spcPct val="160000"/>
              </a:lnSpc>
              <a:buNone/>
            </a:pPr>
            <a:endParaRPr lang="de-DE" sz="1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7133A0F-167A-2047-8709-F35F796C2BAD}"/>
              </a:ext>
            </a:extLst>
          </p:cNvPr>
          <p:cNvSpPr txBox="1"/>
          <p:nvPr/>
        </p:nvSpPr>
        <p:spPr>
          <a:xfrm>
            <a:off x="2835963" y="4492489"/>
            <a:ext cx="67056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Kardiologie, Neurologie, Hämatologie, Pathologie,</a:t>
            </a:r>
          </a:p>
          <a:p>
            <a:pPr algn="ctr"/>
            <a:r>
              <a:rPr lang="de-DE" dirty="0"/>
              <a:t>Nephrologie, Radiologie, Nuklearmedizin</a:t>
            </a:r>
          </a:p>
        </p:txBody>
      </p:sp>
    </p:spTree>
    <p:extLst>
      <p:ext uri="{BB962C8B-B14F-4D97-AF65-F5344CB8AC3E}">
        <p14:creationId xmlns:p14="http://schemas.microsoft.com/office/powerpoint/2010/main" val="72184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2650" y="365125"/>
            <a:ext cx="8092269" cy="972000"/>
          </a:xfrm>
        </p:spPr>
        <p:txBody>
          <a:bodyPr>
            <a:normAutofit/>
          </a:bodyPr>
          <a:lstStyle/>
          <a:p>
            <a:r>
              <a:rPr lang="de-DE" dirty="0" err="1"/>
              <a:t>Pharmakodynamische</a:t>
            </a:r>
            <a:r>
              <a:rPr lang="de-DE" dirty="0"/>
              <a:t> Wirkungen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94A539-2927-8741-8127-5B6775632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37" y="1541842"/>
            <a:ext cx="6141494" cy="433450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EC9D573-4C00-A64E-AC0D-775C0AB5E3A9}"/>
              </a:ext>
            </a:extLst>
          </p:cNvPr>
          <p:cNvSpPr/>
          <p:nvPr/>
        </p:nvSpPr>
        <p:spPr>
          <a:xfrm>
            <a:off x="7526562" y="5911789"/>
            <a:ext cx="35843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600" dirty="0">
                <a:latin typeface="TimesNewRomanPSMT" panose="02020603050405020304" pitchFamily="18" charset="0"/>
              </a:rPr>
              <a:t>Medianbereich: 74,64% bis 78,98% </a:t>
            </a:r>
            <a:endParaRPr lang="de-AT" sz="16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65C5AFD-3B3F-2644-90C7-61C4F3D5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20</a:t>
            </a:fld>
            <a:endParaRPr lang="de-DE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A5450363-C992-E843-B1CA-FD18C0B1F44D}"/>
              </a:ext>
            </a:extLst>
          </p:cNvPr>
          <p:cNvSpPr txBox="1">
            <a:spLocks/>
          </p:cNvSpPr>
          <p:nvPr/>
        </p:nvSpPr>
        <p:spPr>
          <a:xfrm>
            <a:off x="7898710" y="6531338"/>
            <a:ext cx="4281281" cy="2170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Benson MD et al. N Engl J </a:t>
            </a:r>
            <a:r>
              <a:rPr lang="de-DE" sz="900" dirty="0" err="1"/>
              <a:t>Med</a:t>
            </a:r>
            <a:r>
              <a:rPr lang="de-DE" sz="900" dirty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306943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74126-F823-0643-9BD1-1C154093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045"/>
            <a:ext cx="10515600" cy="1325563"/>
          </a:xfrm>
        </p:spPr>
        <p:txBody>
          <a:bodyPr/>
          <a:lstStyle/>
          <a:p>
            <a:r>
              <a:rPr lang="de-DE" dirty="0"/>
              <a:t>Subgruppe: Kardiomyopathie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CBCD012-391D-3341-8E5E-F337D230B5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8"/>
          <a:stretch/>
        </p:blipFill>
        <p:spPr>
          <a:xfrm>
            <a:off x="4054032" y="3632706"/>
            <a:ext cx="4307497" cy="26568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26D379F-017C-4841-BC0C-74EF968EB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2"/>
          <a:stretch/>
        </p:blipFill>
        <p:spPr>
          <a:xfrm>
            <a:off x="4151990" y="1124632"/>
            <a:ext cx="4209538" cy="2652467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76737B-46B5-2946-B4DD-86AB2D43B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21</a:t>
            </a:fld>
            <a:endParaRPr lang="de-DE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BA2490E5-EBB2-4544-BA8E-073F4F8D1756}"/>
              </a:ext>
            </a:extLst>
          </p:cNvPr>
          <p:cNvSpPr txBox="1">
            <a:spLocks/>
          </p:cNvSpPr>
          <p:nvPr/>
        </p:nvSpPr>
        <p:spPr>
          <a:xfrm>
            <a:off x="7898710" y="6531338"/>
            <a:ext cx="4281281" cy="2170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Benson MD et al. N Engl J </a:t>
            </a:r>
            <a:r>
              <a:rPr lang="de-DE" sz="900" dirty="0" err="1"/>
              <a:t>Med</a:t>
            </a:r>
            <a:r>
              <a:rPr lang="de-DE" sz="900" dirty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155040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08210-A163-4A4B-857C-98799B78B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365125"/>
            <a:ext cx="8228747" cy="972000"/>
          </a:xfrm>
        </p:spPr>
        <p:txBody>
          <a:bodyPr>
            <a:normAutofit/>
          </a:bodyPr>
          <a:lstStyle/>
          <a:p>
            <a:r>
              <a:rPr lang="de-DE" sz="2700" dirty="0"/>
              <a:t>Subgruppe: schwere Kardiomyopathie (</a:t>
            </a:r>
            <a:r>
              <a:rPr lang="de-AT" sz="2700" dirty="0"/>
              <a:t>IVS ≥ 15 mm)</a:t>
            </a:r>
            <a:endParaRPr lang="de-DE" sz="27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10F583-4D70-654D-BB16-5945E9A1E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70" y="1490780"/>
            <a:ext cx="6292260" cy="443189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94BBAE3-7AD8-CE4F-8D8F-D3D70AC25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22</a:t>
            </a:fld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3703A31D-64BD-DC49-A294-71354F5E165D}"/>
              </a:ext>
            </a:extLst>
          </p:cNvPr>
          <p:cNvSpPr txBox="1">
            <a:spLocks/>
          </p:cNvSpPr>
          <p:nvPr/>
        </p:nvSpPr>
        <p:spPr>
          <a:xfrm>
            <a:off x="7898710" y="6531338"/>
            <a:ext cx="4281281" cy="2170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Benson MD et al. N Engl J </a:t>
            </a:r>
            <a:r>
              <a:rPr lang="de-DE" sz="900" dirty="0" err="1"/>
              <a:t>Med</a:t>
            </a:r>
            <a:r>
              <a:rPr lang="de-DE" sz="900" dirty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416934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EF82039-7D7C-D24A-B312-87AE8EAC2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42" y="634996"/>
            <a:ext cx="8797724" cy="4018420"/>
          </a:xfrm>
          <a:prstGeom prst="rect">
            <a:avLst/>
          </a:prstGeom>
        </p:spPr>
      </p:pic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EF38E88-EA1E-0241-A6BD-AB3E6B46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23</a:t>
            </a:fld>
            <a:endParaRPr lang="de-DE"/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63E574DE-C37E-E64A-9340-48FEAF2A3831}"/>
              </a:ext>
            </a:extLst>
          </p:cNvPr>
          <p:cNvSpPr txBox="1">
            <a:spLocks/>
          </p:cNvSpPr>
          <p:nvPr/>
        </p:nvSpPr>
        <p:spPr>
          <a:xfrm>
            <a:off x="7898710" y="6531338"/>
            <a:ext cx="4281281" cy="2170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Adams D et al. N Engl J </a:t>
            </a:r>
            <a:r>
              <a:rPr lang="de-DE" sz="900" dirty="0" err="1"/>
              <a:t>Med</a:t>
            </a:r>
            <a:r>
              <a:rPr lang="de-DE" sz="900" dirty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391419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APOLLO (Zulassungsstudie)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0D89E1-596B-A747-88CC-70B4E6D88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555846"/>
            <a:ext cx="7931172" cy="3617035"/>
          </a:xfrm>
          <a:prstGeom prst="rect">
            <a:avLst/>
          </a:prstGeom>
        </p:spPr>
      </p:pic>
      <p:sp>
        <p:nvSpPr>
          <p:cNvPr id="8" name="object 29">
            <a:extLst>
              <a:ext uri="{FF2B5EF4-FFF2-40B4-BE49-F238E27FC236}">
                <a16:creationId xmlns:a16="http://schemas.microsoft.com/office/drawing/2014/main" id="{73337ACB-EDAD-544A-B076-613FAE80936A}"/>
              </a:ext>
            </a:extLst>
          </p:cNvPr>
          <p:cNvSpPr txBox="1"/>
          <p:nvPr/>
        </p:nvSpPr>
        <p:spPr>
          <a:xfrm>
            <a:off x="2324374" y="5371111"/>
            <a:ext cx="7946834" cy="7771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/>
            <a:r>
              <a:rPr sz="900" spc="15" baseline="27777" dirty="0">
                <a:solidFill>
                  <a:srgbClr val="898B8B"/>
                </a:solidFill>
                <a:latin typeface="Arial"/>
                <a:cs typeface="Arial"/>
              </a:rPr>
              <a:t>†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St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r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at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if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icat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on</a:t>
            </a:r>
            <a:r>
              <a:rPr sz="950" spc="-5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f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a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c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tors</a:t>
            </a:r>
            <a:r>
              <a:rPr sz="950" spc="-2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f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or</a:t>
            </a:r>
            <a:r>
              <a:rPr sz="950" spc="-3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rando</a:t>
            </a:r>
            <a:r>
              <a:rPr sz="950" spc="-20" dirty="0">
                <a:solidFill>
                  <a:srgbClr val="898B8B"/>
                </a:solidFill>
                <a:latin typeface="Arial"/>
                <a:cs typeface="Arial"/>
              </a:rPr>
              <a:t>m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z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at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on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in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c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lude:</a:t>
            </a:r>
            <a:r>
              <a:rPr sz="950" spc="-2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neuropathy</a:t>
            </a:r>
            <a:r>
              <a:rPr sz="950" spc="-3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20" dirty="0">
                <a:solidFill>
                  <a:srgbClr val="898B8B"/>
                </a:solidFill>
                <a:latin typeface="Arial"/>
                <a:cs typeface="Arial"/>
              </a:rPr>
              <a:t>m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pa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r</a:t>
            </a:r>
            <a:r>
              <a:rPr sz="950" spc="-20" dirty="0">
                <a:solidFill>
                  <a:srgbClr val="898B8B"/>
                </a:solidFill>
                <a:latin typeface="Arial"/>
                <a:cs typeface="Arial"/>
              </a:rPr>
              <a:t>m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ent 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s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core</a:t>
            </a:r>
            <a:r>
              <a:rPr sz="950" spc="-3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(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NIS: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&lt;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50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v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s.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≥</a:t>
            </a:r>
            <a:r>
              <a:rPr sz="950" spc="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50),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early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 on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s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et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V30M (&lt;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50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 y</a:t>
            </a:r>
            <a:r>
              <a:rPr sz="950" spc="25" dirty="0">
                <a:solidFill>
                  <a:srgbClr val="898B8B"/>
                </a:solidFill>
                <a:latin typeface="Arial"/>
                <a:cs typeface="Arial"/>
              </a:rPr>
              <a:t>e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ars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of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age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at onset)</a:t>
            </a:r>
            <a:r>
              <a:rPr sz="950" spc="-3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v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s.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a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l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l other</a:t>
            </a:r>
            <a:r>
              <a:rPr sz="950" spc="-20" dirty="0">
                <a:solidFill>
                  <a:srgbClr val="898B8B"/>
                </a:solidFill>
                <a:latin typeface="Arial"/>
                <a:cs typeface="Arial"/>
              </a:rPr>
              <a:t> m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utat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ons (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in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c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lud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ng</a:t>
            </a:r>
            <a:r>
              <a:rPr sz="950" spc="-3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late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 on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s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et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V30</a:t>
            </a:r>
            <a:r>
              <a:rPr sz="950" spc="-20" dirty="0">
                <a:solidFill>
                  <a:srgbClr val="898B8B"/>
                </a:solidFill>
                <a:latin typeface="Arial"/>
                <a:cs typeface="Arial"/>
              </a:rPr>
              <a:t>M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)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,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and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pre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v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ious</a:t>
            </a:r>
            <a:r>
              <a:rPr sz="950" spc="-2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tetra</a:t>
            </a:r>
            <a:r>
              <a:rPr sz="950" spc="-25" dirty="0">
                <a:solidFill>
                  <a:srgbClr val="898B8B"/>
                </a:solidFill>
                <a:latin typeface="Arial"/>
                <a:cs typeface="Arial"/>
              </a:rPr>
              <a:t>m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er stab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li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z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er</a:t>
            </a:r>
            <a:r>
              <a:rPr sz="950" spc="-3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u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s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e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10" dirty="0">
                <a:solidFill>
                  <a:srgbClr val="898B8B"/>
                </a:solidFill>
                <a:latin typeface="Arial"/>
                <a:cs typeface="Arial"/>
              </a:rPr>
              <a:t>(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ta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f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a</a:t>
            </a:r>
            <a:r>
              <a:rPr sz="950" spc="-20" dirty="0">
                <a:solidFill>
                  <a:srgbClr val="898B8B"/>
                </a:solidFill>
                <a:latin typeface="Arial"/>
                <a:cs typeface="Arial"/>
              </a:rPr>
              <a:t>m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id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s</a:t>
            </a:r>
            <a:r>
              <a:rPr sz="950" spc="-2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or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d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if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lun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s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a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l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)</a:t>
            </a:r>
            <a:r>
              <a:rPr sz="950" spc="-4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v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s.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no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pre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v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ious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tetra</a:t>
            </a:r>
            <a:r>
              <a:rPr sz="950" spc="-25" dirty="0">
                <a:solidFill>
                  <a:srgbClr val="898B8B"/>
                </a:solidFill>
                <a:latin typeface="Arial"/>
                <a:cs typeface="Arial"/>
              </a:rPr>
              <a:t>m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er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stab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li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z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er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u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s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e</a:t>
            </a:r>
            <a:endParaRPr sz="950" dirty="0">
              <a:latin typeface="Arial"/>
              <a:cs typeface="Arial"/>
            </a:endParaRPr>
          </a:p>
          <a:p>
            <a:pPr marL="12700" marR="394970">
              <a:spcBef>
                <a:spcPts val="720"/>
              </a:spcBef>
            </a:pP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*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T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o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 redu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c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e</a:t>
            </a:r>
            <a:r>
              <a:rPr sz="950" spc="-2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like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l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ihood</a:t>
            </a:r>
            <a:r>
              <a:rPr sz="950" spc="-3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of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in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f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u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s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io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n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-re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l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ated</a:t>
            </a:r>
            <a:r>
              <a:rPr sz="950" spc="-4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rea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c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tion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s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,</a:t>
            </a:r>
            <a:r>
              <a:rPr sz="950" spc="-2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pat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ents</a:t>
            </a:r>
            <a:r>
              <a:rPr sz="950" spc="-2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re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c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e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v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e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f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o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l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lowing</a:t>
            </a:r>
            <a:r>
              <a:rPr sz="950" spc="-3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pre</a:t>
            </a:r>
            <a:r>
              <a:rPr sz="950" spc="-25" dirty="0">
                <a:solidFill>
                  <a:srgbClr val="898B8B"/>
                </a:solidFill>
                <a:latin typeface="Arial"/>
                <a:cs typeface="Arial"/>
              </a:rPr>
              <a:t>m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ed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cat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on</a:t>
            </a:r>
            <a:r>
              <a:rPr sz="950" spc="-2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or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equ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v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a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l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ent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at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lea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s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t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60 </a:t>
            </a:r>
            <a:r>
              <a:rPr sz="950" spc="-20" dirty="0">
                <a:solidFill>
                  <a:srgbClr val="898B8B"/>
                </a:solidFill>
                <a:latin typeface="Arial"/>
                <a:cs typeface="Arial"/>
              </a:rPr>
              <a:t>m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in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be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f</a:t>
            </a:r>
            <a:r>
              <a:rPr sz="950" spc="15" dirty="0">
                <a:solidFill>
                  <a:srgbClr val="898B8B"/>
                </a:solidFill>
                <a:latin typeface="Arial"/>
                <a:cs typeface="Arial"/>
              </a:rPr>
              <a:t>o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re</a:t>
            </a:r>
            <a:r>
              <a:rPr sz="950" spc="-2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ea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c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h</a:t>
            </a:r>
            <a:r>
              <a:rPr sz="950" spc="-2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study drug in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f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u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s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ion:</a:t>
            </a:r>
            <a:r>
              <a:rPr sz="950" spc="-3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de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x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a</a:t>
            </a:r>
            <a:r>
              <a:rPr sz="950" spc="-20" dirty="0">
                <a:solidFill>
                  <a:srgbClr val="898B8B"/>
                </a:solidFill>
                <a:latin typeface="Arial"/>
                <a:cs typeface="Arial"/>
              </a:rPr>
              <a:t>m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ethasone;</a:t>
            </a:r>
            <a:r>
              <a:rPr sz="950" spc="-3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oral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 a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c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eta</a:t>
            </a:r>
            <a:r>
              <a:rPr sz="950" spc="-20" dirty="0">
                <a:solidFill>
                  <a:srgbClr val="898B8B"/>
                </a:solidFill>
                <a:latin typeface="Arial"/>
                <a:cs typeface="Arial"/>
              </a:rPr>
              <a:t>m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inophen/para</a:t>
            </a:r>
            <a:r>
              <a:rPr sz="950" spc="-15" dirty="0">
                <a:solidFill>
                  <a:srgbClr val="898B8B"/>
                </a:solidFill>
                <a:latin typeface="Arial"/>
                <a:cs typeface="Arial"/>
              </a:rPr>
              <a:t>c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eta</a:t>
            </a:r>
            <a:r>
              <a:rPr sz="950" spc="-20" dirty="0">
                <a:solidFill>
                  <a:srgbClr val="898B8B"/>
                </a:solidFill>
                <a:latin typeface="Arial"/>
                <a:cs typeface="Arial"/>
              </a:rPr>
              <a:t>m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o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l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;</a:t>
            </a:r>
            <a:r>
              <a:rPr sz="950" spc="-5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H2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b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l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o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c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ker</a:t>
            </a:r>
            <a:r>
              <a:rPr sz="950" spc="-3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(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e.g.,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 ran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tid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ne</a:t>
            </a:r>
            <a:r>
              <a:rPr sz="950" spc="-2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or 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f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a</a:t>
            </a:r>
            <a:r>
              <a:rPr sz="950" spc="-20" dirty="0">
                <a:solidFill>
                  <a:srgbClr val="898B8B"/>
                </a:solidFill>
                <a:latin typeface="Arial"/>
                <a:cs typeface="Arial"/>
              </a:rPr>
              <a:t>m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ot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d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i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ne);</a:t>
            </a:r>
            <a:r>
              <a:rPr sz="950" spc="-4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and H1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b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l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o</a:t>
            </a:r>
            <a:r>
              <a:rPr sz="950" dirty="0">
                <a:solidFill>
                  <a:srgbClr val="898B8B"/>
                </a:solidFill>
                <a:latin typeface="Arial"/>
                <a:cs typeface="Arial"/>
              </a:rPr>
              <a:t>c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ker</a:t>
            </a:r>
            <a:r>
              <a:rPr sz="950" spc="-3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(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e.g.,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 </a:t>
            </a:r>
            <a:r>
              <a:rPr sz="950" spc="25" dirty="0">
                <a:solidFill>
                  <a:srgbClr val="898B8B"/>
                </a:solidFill>
                <a:latin typeface="Arial"/>
                <a:cs typeface="Arial"/>
              </a:rPr>
              <a:t>d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iphenh</a:t>
            </a:r>
            <a:r>
              <a:rPr sz="950" spc="-10" dirty="0">
                <a:solidFill>
                  <a:srgbClr val="898B8B"/>
                </a:solidFill>
                <a:latin typeface="Arial"/>
                <a:cs typeface="Arial"/>
              </a:rPr>
              <a:t>y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dra</a:t>
            </a:r>
            <a:r>
              <a:rPr sz="950" spc="-25" dirty="0">
                <a:solidFill>
                  <a:srgbClr val="898B8B"/>
                </a:solidFill>
                <a:latin typeface="Arial"/>
                <a:cs typeface="Arial"/>
              </a:rPr>
              <a:t>m</a:t>
            </a:r>
            <a:r>
              <a:rPr sz="950" spc="-5" dirty="0">
                <a:solidFill>
                  <a:srgbClr val="898B8B"/>
                </a:solidFill>
                <a:latin typeface="Arial"/>
                <a:cs typeface="Arial"/>
              </a:rPr>
              <a:t>ine).</a:t>
            </a:r>
            <a:endParaRPr sz="950" dirty="0">
              <a:latin typeface="Arial"/>
              <a:cs typeface="Arial"/>
            </a:endParaRPr>
          </a:p>
          <a:p>
            <a:pPr>
              <a:lnSpc>
                <a:spcPts val="800"/>
              </a:lnSpc>
              <a:spcBef>
                <a:spcPts val="28"/>
              </a:spcBef>
            </a:pPr>
            <a:endParaRPr sz="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46E4897-A115-1740-A029-1AC4C3C9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24</a:t>
            </a:fld>
            <a:endParaRPr lang="de-DE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4DEFA06A-FA13-EF47-96D9-ED4925653135}"/>
              </a:ext>
            </a:extLst>
          </p:cNvPr>
          <p:cNvSpPr txBox="1">
            <a:spLocks/>
          </p:cNvSpPr>
          <p:nvPr/>
        </p:nvSpPr>
        <p:spPr>
          <a:xfrm>
            <a:off x="7898710" y="6531338"/>
            <a:ext cx="4281281" cy="2170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Adams D et al. N Engl J </a:t>
            </a:r>
            <a:r>
              <a:rPr lang="de-DE" sz="900" dirty="0" err="1"/>
              <a:t>Med</a:t>
            </a:r>
            <a:r>
              <a:rPr lang="de-DE" sz="900" dirty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186663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Pharmakodynamische</a:t>
            </a:r>
            <a:r>
              <a:rPr lang="de-DE" dirty="0"/>
              <a:t> Wirkungen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D827CF-8260-394F-86CC-BA7932D49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801" y="1337126"/>
            <a:ext cx="7296398" cy="4532423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D684A9-40A4-FF4D-B932-70CFF986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25</a:t>
            </a:fld>
            <a:endParaRPr lang="de-DE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2448F738-B965-8B40-B6E1-A1576972F046}"/>
              </a:ext>
            </a:extLst>
          </p:cNvPr>
          <p:cNvSpPr txBox="1">
            <a:spLocks/>
          </p:cNvSpPr>
          <p:nvPr/>
        </p:nvSpPr>
        <p:spPr>
          <a:xfrm>
            <a:off x="7898710" y="6531338"/>
            <a:ext cx="4281281" cy="2170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Adams D et al. N Engl J </a:t>
            </a:r>
            <a:r>
              <a:rPr lang="de-DE" sz="900" dirty="0" err="1"/>
              <a:t>Med</a:t>
            </a:r>
            <a:r>
              <a:rPr lang="de-DE" sz="900" dirty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299671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2800" dirty="0"/>
              <a:t>Subgruppe: Kardiomyopathie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DF6725-3213-064A-A28C-B5D2D11CF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235374"/>
            <a:ext cx="7719790" cy="459222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226EFBE-8989-D145-B062-BBAB84B7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26</a:t>
            </a:fld>
            <a:endParaRPr lang="de-DE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8E5ED944-810D-304D-B548-A3123A18C353}"/>
              </a:ext>
            </a:extLst>
          </p:cNvPr>
          <p:cNvSpPr txBox="1">
            <a:spLocks/>
          </p:cNvSpPr>
          <p:nvPr/>
        </p:nvSpPr>
        <p:spPr>
          <a:xfrm>
            <a:off x="7898710" y="6531338"/>
            <a:ext cx="4281281" cy="2170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Adams D et al. N Engl J </a:t>
            </a:r>
            <a:r>
              <a:rPr lang="de-DE" sz="900" dirty="0" err="1"/>
              <a:t>Med</a:t>
            </a:r>
            <a:r>
              <a:rPr lang="de-DE" sz="900" dirty="0"/>
              <a:t> 2018 </a:t>
            </a:r>
          </a:p>
        </p:txBody>
      </p:sp>
    </p:spTree>
    <p:extLst>
      <p:ext uri="{BB962C8B-B14F-4D97-AF65-F5344CB8AC3E}">
        <p14:creationId xmlns:p14="http://schemas.microsoft.com/office/powerpoint/2010/main" val="2688368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DDAF53-F179-4240-9361-504256B85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ZUKUNFTSAUSBLICK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D63F250-EFED-5447-822A-5D9F22BDD40E}"/>
              </a:ext>
            </a:extLst>
          </p:cNvPr>
          <p:cNvSpPr txBox="1"/>
          <p:nvPr/>
        </p:nvSpPr>
        <p:spPr>
          <a:xfrm>
            <a:off x="838200" y="1906859"/>
            <a:ext cx="984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Geplante klinische Studien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E7262BC-CAF4-F642-AF8B-953D0B7E3A15}"/>
              </a:ext>
            </a:extLst>
          </p:cNvPr>
          <p:cNvSpPr txBox="1"/>
          <p:nvPr/>
        </p:nvSpPr>
        <p:spPr>
          <a:xfrm>
            <a:off x="1137424" y="2899317"/>
            <a:ext cx="9879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neue TTR-Stabilisatoren ähnlich wie </a:t>
            </a:r>
            <a:r>
              <a:rPr lang="de-DE" dirty="0" err="1"/>
              <a:t>Vyndaqel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Onpattro</a:t>
            </a:r>
            <a:r>
              <a:rPr lang="de-DE" dirty="0"/>
              <a:t> für wild-type ATTR in Kombination mit </a:t>
            </a:r>
            <a:r>
              <a:rPr lang="de-DE" dirty="0" err="1"/>
              <a:t>Vyndaqel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Tegsedi</a:t>
            </a:r>
            <a:r>
              <a:rPr lang="de-DE" dirty="0"/>
              <a:t> in neuer Formulierung für wild-type ATTR in Kombination mit </a:t>
            </a:r>
            <a:r>
              <a:rPr lang="de-DE" dirty="0" err="1"/>
              <a:t>Vyndaqel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10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Systemische Erkrankung</a:t>
            </a:r>
          </a:p>
        </p:txBody>
      </p:sp>
      <p:sp>
        <p:nvSpPr>
          <p:cNvPr id="11" name="Rechteck 10"/>
          <p:cNvSpPr/>
          <p:nvPr/>
        </p:nvSpPr>
        <p:spPr>
          <a:xfrm>
            <a:off x="8743954" y="1598126"/>
            <a:ext cx="729051" cy="67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E2BB097-9043-7349-8DD5-A76806A5B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1409170"/>
            <a:ext cx="6314905" cy="5053443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E0A904A-0F20-4848-9B0A-F7A7C493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3006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8743954" y="1598126"/>
            <a:ext cx="729051" cy="67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6" name="Bild 7" descr="amyloidpicture.jpeg">
            <a:extLst>
              <a:ext uri="{FF2B5EF4-FFF2-40B4-BE49-F238E27FC236}">
                <a16:creationId xmlns:a16="http://schemas.microsoft.com/office/drawing/2014/main" id="{F71480F3-06EC-5E42-8087-C38FC6492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73" y="655829"/>
            <a:ext cx="6827576" cy="498976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9D2F5F7-006B-1B46-BBF9-2BAA8117A3AE}"/>
              </a:ext>
            </a:extLst>
          </p:cNvPr>
          <p:cNvSpPr/>
          <p:nvPr/>
        </p:nvSpPr>
        <p:spPr>
          <a:xfrm>
            <a:off x="2009715" y="669476"/>
            <a:ext cx="988703" cy="4581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/>
              <a:t>AL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76D1BE4-11C2-2147-AE56-3A5DC9951A22}"/>
              </a:ext>
            </a:extLst>
          </p:cNvPr>
          <p:cNvSpPr/>
          <p:nvPr/>
        </p:nvSpPr>
        <p:spPr>
          <a:xfrm>
            <a:off x="9372615" y="663801"/>
            <a:ext cx="988703" cy="4581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/>
              <a:t>ATTR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C13931F-540C-E74F-9012-06302DC00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950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1718" y="443194"/>
            <a:ext cx="7886700" cy="972000"/>
          </a:xfrm>
        </p:spPr>
        <p:txBody>
          <a:bodyPr/>
          <a:lstStyle/>
          <a:p>
            <a:r>
              <a:rPr lang="en-US" dirty="0" err="1"/>
              <a:t>Pathophysiologie</a:t>
            </a:r>
            <a:r>
              <a:rPr lang="en-US" dirty="0"/>
              <a:t>: ATTR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2127250" y="1500388"/>
            <a:ext cx="7912100" cy="4384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46" descr="MOD.jpg"/>
          <p:cNvPicPr>
            <a:picLocks noChangeAspect="1"/>
          </p:cNvPicPr>
          <p:nvPr/>
        </p:nvPicPr>
        <p:blipFill>
          <a:blip r:embed="rId3" cstate="print"/>
          <a:srcRect t="27609"/>
          <a:stretch>
            <a:fillRect/>
          </a:stretch>
        </p:blipFill>
        <p:spPr bwMode="auto">
          <a:xfrm>
            <a:off x="1562100" y="2111376"/>
            <a:ext cx="9144000" cy="3725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Box 21"/>
          <p:cNvSpPr txBox="1"/>
          <p:nvPr/>
        </p:nvSpPr>
        <p:spPr>
          <a:xfrm>
            <a:off x="2493963" y="1535114"/>
            <a:ext cx="20050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TETRAMER</a:t>
            </a:r>
          </a:p>
        </p:txBody>
      </p:sp>
      <p:sp>
        <p:nvSpPr>
          <p:cNvPr id="11" name="TextBox 22"/>
          <p:cNvSpPr txBox="1"/>
          <p:nvPr/>
        </p:nvSpPr>
        <p:spPr>
          <a:xfrm>
            <a:off x="4529138" y="1535114"/>
            <a:ext cx="161766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FOLDED MONOMER</a:t>
            </a:r>
          </a:p>
        </p:txBody>
      </p:sp>
      <p:sp>
        <p:nvSpPr>
          <p:cNvPr id="12" name="TextBox 23"/>
          <p:cNvSpPr txBox="1"/>
          <p:nvPr/>
        </p:nvSpPr>
        <p:spPr>
          <a:xfrm>
            <a:off x="8097838" y="1535113"/>
            <a:ext cx="19034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AMYLOID </a:t>
            </a:r>
          </a:p>
          <a:p>
            <a:pPr algn="ctr"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FIBRILS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6291264" y="1535113"/>
            <a:ext cx="1889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B17419"/>
                </a:solidFill>
                <a:latin typeface="Myriad Pro"/>
              </a:rPr>
              <a:t>MISFOLDED</a:t>
            </a:r>
          </a:p>
          <a:p>
            <a:pPr algn="ctr"/>
            <a:r>
              <a:rPr lang="en-US" b="1" dirty="0">
                <a:solidFill>
                  <a:srgbClr val="B17419"/>
                </a:solidFill>
                <a:latin typeface="Myriad Pro"/>
              </a:rPr>
              <a:t>PROTEINS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4E9C23-2850-424C-8E95-1470EC84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18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Pathophysiologie: </a:t>
            </a:r>
            <a:r>
              <a:rPr lang="de-AT" dirty="0" err="1"/>
              <a:t>Amyloidablagerungen</a:t>
            </a:r>
            <a:endParaRPr lang="de-AT" dirty="0"/>
          </a:p>
        </p:txBody>
      </p:sp>
      <p:sp>
        <p:nvSpPr>
          <p:cNvPr id="11" name="Rechteck 10"/>
          <p:cNvSpPr/>
          <p:nvPr/>
        </p:nvSpPr>
        <p:spPr>
          <a:xfrm>
            <a:off x="8743954" y="1598126"/>
            <a:ext cx="729051" cy="67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9" name="Bild 4" descr="Normal_trich.tif">
            <a:extLst>
              <a:ext uri="{FF2B5EF4-FFF2-40B4-BE49-F238E27FC236}">
                <a16:creationId xmlns:a16="http://schemas.microsoft.com/office/drawing/2014/main" id="{39E545A5-8665-8849-91B8-451E27F1D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12482" r="28917" b="16257"/>
          <a:stretch>
            <a:fillRect/>
          </a:stretch>
        </p:blipFill>
        <p:spPr bwMode="auto">
          <a:xfrm>
            <a:off x="2033284" y="1933284"/>
            <a:ext cx="4062716" cy="373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haltsplatzhalter 3" descr="Amy_Trichr.tif">
            <a:extLst>
              <a:ext uri="{FF2B5EF4-FFF2-40B4-BE49-F238E27FC236}">
                <a16:creationId xmlns:a16="http://schemas.microsoft.com/office/drawing/2014/main" id="{668B3157-8659-BF48-9EF0-018D3641B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37" r="47041" b="54059"/>
          <a:stretch>
            <a:fillRect/>
          </a:stretch>
        </p:blipFill>
        <p:spPr bwMode="auto">
          <a:xfrm>
            <a:off x="6924406" y="1822568"/>
            <a:ext cx="3114945" cy="412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BAF25D6-9D44-554C-9EA4-2904F892E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346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Echokardiographie: Normalbefund</a:t>
            </a:r>
          </a:p>
        </p:txBody>
      </p:sp>
      <p:sp>
        <p:nvSpPr>
          <p:cNvPr id="11" name="Rechteck 10"/>
          <p:cNvSpPr/>
          <p:nvPr/>
        </p:nvSpPr>
        <p:spPr>
          <a:xfrm>
            <a:off x="8743954" y="1598126"/>
            <a:ext cx="729051" cy="67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A60CB61-A6FB-1542-9F62-D4107B685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7</a:t>
            </a:fld>
            <a:endParaRPr lang="de-DE"/>
          </a:p>
        </p:txBody>
      </p:sp>
      <p:pic>
        <p:nvPicPr>
          <p:cNvPr id="7" name="Normal_Mlinaric_01.mp4">
            <a:hlinkClick r:id="" action="ppaction://media"/>
            <a:extLst>
              <a:ext uri="{FF2B5EF4-FFF2-40B4-BE49-F238E27FC236}">
                <a16:creationId xmlns:a16="http://schemas.microsoft.com/office/drawing/2014/main" id="{3485C470-2B2A-7D46-B94C-5A6C21E4F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6803" y="1337125"/>
            <a:ext cx="5858394" cy="439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5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Echokardiographie: </a:t>
            </a:r>
            <a:r>
              <a:rPr lang="de-AT" dirty="0" err="1"/>
              <a:t>Amyloidose</a:t>
            </a:r>
            <a:endParaRPr lang="de-AT" dirty="0"/>
          </a:p>
        </p:txBody>
      </p:sp>
      <p:sp>
        <p:nvSpPr>
          <p:cNvPr id="11" name="Rechteck 10"/>
          <p:cNvSpPr/>
          <p:nvPr/>
        </p:nvSpPr>
        <p:spPr>
          <a:xfrm>
            <a:off x="8743954" y="1598126"/>
            <a:ext cx="729051" cy="67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3" name="Köhler6_TMSyXZ.mp4">
            <a:hlinkClick r:id="" action="ppaction://media"/>
            <a:extLst>
              <a:ext uri="{FF2B5EF4-FFF2-40B4-BE49-F238E27FC236}">
                <a16:creationId xmlns:a16="http://schemas.microsoft.com/office/drawing/2014/main" id="{EECE9698-A93F-CE4F-A855-D0A8BC022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541"/>
          <a:stretch/>
        </p:blipFill>
        <p:spPr>
          <a:xfrm>
            <a:off x="2715986" y="1337125"/>
            <a:ext cx="6760029" cy="4449894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2C1948-566F-054A-974B-099AB4D8F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31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99mTc-DPD Szintigraphie</a:t>
            </a:r>
            <a:br>
              <a:rPr lang="de-AT" dirty="0"/>
            </a:br>
            <a:endParaRPr lang="de-AT" dirty="0"/>
          </a:p>
        </p:txBody>
      </p:sp>
      <p:sp>
        <p:nvSpPr>
          <p:cNvPr id="11" name="Rechteck 10"/>
          <p:cNvSpPr/>
          <p:nvPr/>
        </p:nvSpPr>
        <p:spPr>
          <a:xfrm>
            <a:off x="8743954" y="1598126"/>
            <a:ext cx="729051" cy="67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59790BB-5410-F043-B7B4-6847B0659648}"/>
              </a:ext>
            </a:extLst>
          </p:cNvPr>
          <p:cNvSpPr/>
          <p:nvPr/>
        </p:nvSpPr>
        <p:spPr>
          <a:xfrm>
            <a:off x="6942438" y="6517570"/>
            <a:ext cx="463731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Grading system according to </a:t>
            </a:r>
            <a:r>
              <a:rPr lang="en-US" sz="900" dirty="0" err="1">
                <a:solidFill>
                  <a:schemeClr val="bg1"/>
                </a:solidFill>
              </a:rPr>
              <a:t>Perugini</a:t>
            </a:r>
            <a:r>
              <a:rPr lang="en-US" sz="900" dirty="0">
                <a:solidFill>
                  <a:schemeClr val="bg1"/>
                </a:solidFill>
              </a:rPr>
              <a:t> et al. JACC 2005  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E21B3340-7859-A04E-9059-E8EF9EE8ED0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363" y="1153260"/>
            <a:ext cx="6417275" cy="4967287"/>
          </a:xfrm>
        </p:spPr>
      </p:pic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43D0804B-F850-B340-90EC-4988AB3F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713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920</Words>
  <Application>Microsoft Macintosh PowerPoint</Application>
  <PresentationFormat>Breitbild</PresentationFormat>
  <Paragraphs>177</Paragraphs>
  <Slides>27</Slides>
  <Notes>17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Myriad Pro</vt:lpstr>
      <vt:lpstr>Symbol</vt:lpstr>
      <vt:lpstr>Times New Roman</vt:lpstr>
      <vt:lpstr>TimesNewRomanPSMT</vt:lpstr>
      <vt:lpstr>Office</vt:lpstr>
      <vt:lpstr> Kardiale Aspekte der Amyloidose </vt:lpstr>
      <vt:lpstr>ÜBER DAS WIENER ZENTRUM….</vt:lpstr>
      <vt:lpstr>Systemische Erkrankung</vt:lpstr>
      <vt:lpstr>PowerPoint-Präsentation</vt:lpstr>
      <vt:lpstr>Pathophysiologie: ATTR</vt:lpstr>
      <vt:lpstr>Pathophysiologie: Amyloidablagerungen</vt:lpstr>
      <vt:lpstr>Echokardiographie: Normalbefund</vt:lpstr>
      <vt:lpstr>Echokardiographie: Amyloidose</vt:lpstr>
      <vt:lpstr>99mTc-DPD Szintigraphie </vt:lpstr>
      <vt:lpstr>Myokardbiopsie: Histologie</vt:lpstr>
      <vt:lpstr>Genotyp-Phänotyp Korrelation bei ATTR</vt:lpstr>
      <vt:lpstr>MEDIKAMENTE</vt:lpstr>
      <vt:lpstr>PowerPoint-Präsentation</vt:lpstr>
      <vt:lpstr>Tafamidis (Vyndaqel®)</vt:lpstr>
      <vt:lpstr>Primäre Endpunkte</vt:lpstr>
      <vt:lpstr>Sekundäre Endpunkte</vt:lpstr>
      <vt:lpstr>PowerPoint-Präsentation</vt:lpstr>
      <vt:lpstr>Inotersen (Tegsedi®)</vt:lpstr>
      <vt:lpstr>NEURO-TTR (Zulassungsstudie)</vt:lpstr>
      <vt:lpstr>Pharmakodynamische Wirkungen</vt:lpstr>
      <vt:lpstr>Subgruppe: Kardiomyopathie </vt:lpstr>
      <vt:lpstr>Subgruppe: schwere Kardiomyopathie (IVS ≥ 15 mm)</vt:lpstr>
      <vt:lpstr>PowerPoint-Präsentation</vt:lpstr>
      <vt:lpstr>APOLLO (Zulassungsstudie)</vt:lpstr>
      <vt:lpstr>Pharmakodynamische Wirkungen</vt:lpstr>
      <vt:lpstr>Subgruppe: Kardiomyopathie</vt:lpstr>
      <vt:lpstr>ZUKUNFTSAUSBLICK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Kardiale Aspekte der Amyloidose </dc:title>
  <dc:creator>Microsoft Office User</dc:creator>
  <cp:lastModifiedBy>Microsoft Office User</cp:lastModifiedBy>
  <cp:revision>4</cp:revision>
  <dcterms:created xsi:type="dcterms:W3CDTF">2019-10-16T12:33:06Z</dcterms:created>
  <dcterms:modified xsi:type="dcterms:W3CDTF">2019-10-16T15:16:55Z</dcterms:modified>
</cp:coreProperties>
</file>